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10" autoAdjust="0"/>
    <p:restoredTop sz="83511" autoAdjust="0"/>
  </p:normalViewPr>
  <p:slideViewPr>
    <p:cSldViewPr snapToGrid="0">
      <p:cViewPr varScale="1">
        <p:scale>
          <a:sx n="96" d="100"/>
          <a:sy n="96" d="100"/>
        </p:scale>
        <p:origin x="-96" y="-3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3CD78-831B-45BB-910F-D56652A0EA1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AB6724-8604-4BC0-B8AD-0A7FB1F3D12E}">
      <dgm:prSet phldrT="[Text]" custT="1"/>
      <dgm:spPr>
        <a:solidFill>
          <a:srgbClr val="0E7FB7"/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Review</a:t>
          </a:r>
          <a:endParaRPr lang="en-US" sz="2000" b="1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291C8621-F7D7-4688-B6F4-65D1722A9EF3}" type="parTrans" cxnId="{0C63752B-B593-440A-9561-FFA97A33F2F0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0D41AEC9-FF31-4DF9-8FF0-AD856B0E2035}" type="sibTrans" cxnId="{0C63752B-B593-440A-9561-FFA97A33F2F0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FE731BC7-969A-4652-8B4D-456CEFB61CDE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Technical Response</a:t>
          </a:r>
          <a:endParaRPr lang="en-US" sz="2000" b="1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F1689005-E53F-4DF2-89DA-0121D6A6944C}" type="parTrans" cxnId="{4B87BED9-EFDA-4F76-95B6-5E02A3C4F3DF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D116CED4-451D-482B-B704-E9C76F54CE0A}" type="sibTrans" cxnId="{4B87BED9-EFDA-4F76-95B6-5E02A3C4F3DF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B66DB9D7-DBC3-4F55-9CD8-DC46413ECA02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Coordinate with FAA</a:t>
          </a:r>
          <a:endParaRPr lang="en-US" sz="2000" b="1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D343C1D0-A739-43CF-A8B8-2AB8EDDDA4B8}" type="parTrans" cxnId="{68FE24CA-B768-47F4-A6EA-91A256D62EB6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EAF03528-33DE-41F3-983D-F5FB18230E4E}" type="sibTrans" cxnId="{68FE24CA-B768-47F4-A6EA-91A256D62EB6}">
      <dgm:prSet/>
      <dgm:spPr/>
      <dgm:t>
        <a:bodyPr/>
        <a:lstStyle/>
        <a:p>
          <a:endParaRPr lang="en-US" sz="1800" b="1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C72713BA-0C39-43C0-989C-16F79D57B60A}" type="pres">
      <dgm:prSet presAssocID="{D8D3CD78-831B-45BB-910F-D56652A0EA1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4AE176-DB65-4661-827F-A41EC4609222}" type="pres">
      <dgm:prSet presAssocID="{84AB6724-8604-4BC0-B8AD-0A7FB1F3D12E}" presName="composite" presStyleCnt="0"/>
      <dgm:spPr/>
    </dgm:pt>
    <dgm:pt modelId="{7F3B0DD9-FA16-42EE-88D2-9DB9EF987A81}" type="pres">
      <dgm:prSet presAssocID="{84AB6724-8604-4BC0-B8AD-0A7FB1F3D12E}" presName="bentUpArrow1" presStyleLbl="alignImgPlace1" presStyleIdx="0" presStyleCnt="2"/>
      <dgm:spPr>
        <a:ln>
          <a:noFill/>
        </a:ln>
      </dgm:spPr>
      <dgm:t>
        <a:bodyPr/>
        <a:lstStyle/>
        <a:p>
          <a:endParaRPr lang="en-US"/>
        </a:p>
      </dgm:t>
    </dgm:pt>
    <dgm:pt modelId="{62D4E74D-A6DB-447E-9217-ADCB9FF08821}" type="pres">
      <dgm:prSet presAssocID="{84AB6724-8604-4BC0-B8AD-0A7FB1F3D12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CD7D0-8CE7-45EB-AE89-0F3E8892F9AA}" type="pres">
      <dgm:prSet presAssocID="{84AB6724-8604-4BC0-B8AD-0A7FB1F3D12E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FD873-9CD7-4083-8BCD-11A6A1704587}" type="pres">
      <dgm:prSet presAssocID="{0D41AEC9-FF31-4DF9-8FF0-AD856B0E2035}" presName="sibTrans" presStyleCnt="0"/>
      <dgm:spPr/>
    </dgm:pt>
    <dgm:pt modelId="{1504C65F-F7BA-4400-A380-CE492557094C}" type="pres">
      <dgm:prSet presAssocID="{FE731BC7-969A-4652-8B4D-456CEFB61CDE}" presName="composite" presStyleCnt="0"/>
      <dgm:spPr/>
    </dgm:pt>
    <dgm:pt modelId="{C987DE7B-E3FD-4C11-A6A5-3493B859B429}" type="pres">
      <dgm:prSet presAssocID="{FE731BC7-969A-4652-8B4D-456CEFB61CDE}" presName="bentUpArrow1" presStyleLbl="alignImgPlace1" presStyleIdx="1" presStyleCnt="2"/>
      <dgm:spPr>
        <a:ln>
          <a:noFill/>
        </a:ln>
      </dgm:spPr>
      <dgm:t>
        <a:bodyPr/>
        <a:lstStyle/>
        <a:p>
          <a:endParaRPr lang="en-US"/>
        </a:p>
      </dgm:t>
    </dgm:pt>
    <dgm:pt modelId="{B7AF3C0B-5872-4205-B7F0-4D75FC0084D2}" type="pres">
      <dgm:prSet presAssocID="{FE731BC7-969A-4652-8B4D-456CEFB61CDE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F563D-3020-4624-A8F3-74B5B48C8A1A}" type="pres">
      <dgm:prSet presAssocID="{FE731BC7-969A-4652-8B4D-456CEFB61CDE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E083D-0731-4343-A5BC-BF3872A75F60}" type="pres">
      <dgm:prSet presAssocID="{D116CED4-451D-482B-B704-E9C76F54CE0A}" presName="sibTrans" presStyleCnt="0"/>
      <dgm:spPr/>
    </dgm:pt>
    <dgm:pt modelId="{F7CF1842-6879-439B-9FC4-18E719742737}" type="pres">
      <dgm:prSet presAssocID="{B66DB9D7-DBC3-4F55-9CD8-DC46413ECA02}" presName="composite" presStyleCnt="0"/>
      <dgm:spPr/>
    </dgm:pt>
    <dgm:pt modelId="{7B0EC272-CEC4-4E61-9E5E-DBD9F6FCF4D2}" type="pres">
      <dgm:prSet presAssocID="{B66DB9D7-DBC3-4F55-9CD8-DC46413ECA02}" presName="ParentText" presStyleLbl="node1" presStyleIdx="2" presStyleCnt="3" custScaleX="1135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402B34-9B11-4C8A-9DE3-226605774B80}" type="presOf" srcId="{D8D3CD78-831B-45BB-910F-D56652A0EA12}" destId="{C72713BA-0C39-43C0-989C-16F79D57B60A}" srcOrd="0" destOrd="0" presId="urn:microsoft.com/office/officeart/2005/8/layout/StepDownProcess"/>
    <dgm:cxn modelId="{68FE24CA-B768-47F4-A6EA-91A256D62EB6}" srcId="{D8D3CD78-831B-45BB-910F-D56652A0EA12}" destId="{B66DB9D7-DBC3-4F55-9CD8-DC46413ECA02}" srcOrd="2" destOrd="0" parTransId="{D343C1D0-A739-43CF-A8B8-2AB8EDDDA4B8}" sibTransId="{EAF03528-33DE-41F3-983D-F5FB18230E4E}"/>
    <dgm:cxn modelId="{0C63752B-B593-440A-9561-FFA97A33F2F0}" srcId="{D8D3CD78-831B-45BB-910F-D56652A0EA12}" destId="{84AB6724-8604-4BC0-B8AD-0A7FB1F3D12E}" srcOrd="0" destOrd="0" parTransId="{291C8621-F7D7-4688-B6F4-65D1722A9EF3}" sibTransId="{0D41AEC9-FF31-4DF9-8FF0-AD856B0E2035}"/>
    <dgm:cxn modelId="{22AED8D3-4E8F-4B7E-9FB8-A92CE9BA0663}" type="presOf" srcId="{B66DB9D7-DBC3-4F55-9CD8-DC46413ECA02}" destId="{7B0EC272-CEC4-4E61-9E5E-DBD9F6FCF4D2}" srcOrd="0" destOrd="0" presId="urn:microsoft.com/office/officeart/2005/8/layout/StepDownProcess"/>
    <dgm:cxn modelId="{B36AA6D4-1A66-41A6-93DE-32A7935C801F}" type="presOf" srcId="{FE731BC7-969A-4652-8B4D-456CEFB61CDE}" destId="{B7AF3C0B-5872-4205-B7F0-4D75FC0084D2}" srcOrd="0" destOrd="0" presId="urn:microsoft.com/office/officeart/2005/8/layout/StepDownProcess"/>
    <dgm:cxn modelId="{4B87BED9-EFDA-4F76-95B6-5E02A3C4F3DF}" srcId="{D8D3CD78-831B-45BB-910F-D56652A0EA12}" destId="{FE731BC7-969A-4652-8B4D-456CEFB61CDE}" srcOrd="1" destOrd="0" parTransId="{F1689005-E53F-4DF2-89DA-0121D6A6944C}" sibTransId="{D116CED4-451D-482B-B704-E9C76F54CE0A}"/>
    <dgm:cxn modelId="{8C19B1F9-68CA-4CB9-BE31-E968D52A784F}" type="presOf" srcId="{84AB6724-8604-4BC0-B8AD-0A7FB1F3D12E}" destId="{62D4E74D-A6DB-447E-9217-ADCB9FF08821}" srcOrd="0" destOrd="0" presId="urn:microsoft.com/office/officeart/2005/8/layout/StepDownProcess"/>
    <dgm:cxn modelId="{A066DA32-64F2-42E1-917D-B0F361FA85E5}" type="presParOf" srcId="{C72713BA-0C39-43C0-989C-16F79D57B60A}" destId="{D94AE176-DB65-4661-827F-A41EC4609222}" srcOrd="0" destOrd="0" presId="urn:microsoft.com/office/officeart/2005/8/layout/StepDownProcess"/>
    <dgm:cxn modelId="{8F9B071A-B6E6-4D7F-9A71-B671C9DC30D0}" type="presParOf" srcId="{D94AE176-DB65-4661-827F-A41EC4609222}" destId="{7F3B0DD9-FA16-42EE-88D2-9DB9EF987A81}" srcOrd="0" destOrd="0" presId="urn:microsoft.com/office/officeart/2005/8/layout/StepDownProcess"/>
    <dgm:cxn modelId="{7D9D880C-F28A-472F-9702-4F4DACC94F11}" type="presParOf" srcId="{D94AE176-DB65-4661-827F-A41EC4609222}" destId="{62D4E74D-A6DB-447E-9217-ADCB9FF08821}" srcOrd="1" destOrd="0" presId="urn:microsoft.com/office/officeart/2005/8/layout/StepDownProcess"/>
    <dgm:cxn modelId="{AE8AD4F8-10C9-464A-B5A9-21C9377F283B}" type="presParOf" srcId="{D94AE176-DB65-4661-827F-A41EC4609222}" destId="{336CD7D0-8CE7-45EB-AE89-0F3E8892F9AA}" srcOrd="2" destOrd="0" presId="urn:microsoft.com/office/officeart/2005/8/layout/StepDownProcess"/>
    <dgm:cxn modelId="{3BF3F9F3-02B3-47E3-89DF-4A2CEE77DDC5}" type="presParOf" srcId="{C72713BA-0C39-43C0-989C-16F79D57B60A}" destId="{435FD873-9CD7-4083-8BCD-11A6A1704587}" srcOrd="1" destOrd="0" presId="urn:microsoft.com/office/officeart/2005/8/layout/StepDownProcess"/>
    <dgm:cxn modelId="{59153C30-0CED-472E-BB05-BAFFC80CF361}" type="presParOf" srcId="{C72713BA-0C39-43C0-989C-16F79D57B60A}" destId="{1504C65F-F7BA-4400-A380-CE492557094C}" srcOrd="2" destOrd="0" presId="urn:microsoft.com/office/officeart/2005/8/layout/StepDownProcess"/>
    <dgm:cxn modelId="{471D0048-CBC0-44D4-BBE6-A3EEFF8DC33F}" type="presParOf" srcId="{1504C65F-F7BA-4400-A380-CE492557094C}" destId="{C987DE7B-E3FD-4C11-A6A5-3493B859B429}" srcOrd="0" destOrd="0" presId="urn:microsoft.com/office/officeart/2005/8/layout/StepDownProcess"/>
    <dgm:cxn modelId="{F1EB1FAE-8CAD-4170-A066-F4F665C17E40}" type="presParOf" srcId="{1504C65F-F7BA-4400-A380-CE492557094C}" destId="{B7AF3C0B-5872-4205-B7F0-4D75FC0084D2}" srcOrd="1" destOrd="0" presId="urn:microsoft.com/office/officeart/2005/8/layout/StepDownProcess"/>
    <dgm:cxn modelId="{0CA81E9C-E4F3-4DF3-A88A-AF9E5A3E4CBD}" type="presParOf" srcId="{1504C65F-F7BA-4400-A380-CE492557094C}" destId="{60AF563D-3020-4624-A8F3-74B5B48C8A1A}" srcOrd="2" destOrd="0" presId="urn:microsoft.com/office/officeart/2005/8/layout/StepDownProcess"/>
    <dgm:cxn modelId="{C6D331F9-C961-437C-B5CA-D4F2A3CCB803}" type="presParOf" srcId="{C72713BA-0C39-43C0-989C-16F79D57B60A}" destId="{568E083D-0731-4343-A5BC-BF3872A75F60}" srcOrd="3" destOrd="0" presId="urn:microsoft.com/office/officeart/2005/8/layout/StepDownProcess"/>
    <dgm:cxn modelId="{B86FFCFD-418D-47BE-BFAD-0CEA1CFC3792}" type="presParOf" srcId="{C72713BA-0C39-43C0-989C-16F79D57B60A}" destId="{F7CF1842-6879-439B-9FC4-18E719742737}" srcOrd="4" destOrd="0" presId="urn:microsoft.com/office/officeart/2005/8/layout/StepDownProcess"/>
    <dgm:cxn modelId="{15ABDF63-D08F-4BA3-A673-A74A03B865D6}" type="presParOf" srcId="{F7CF1842-6879-439B-9FC4-18E719742737}" destId="{7B0EC272-CEC4-4E61-9E5E-DBD9F6FCF4D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B0DD9-FA16-42EE-88D2-9DB9EF987A81}">
      <dsp:nvSpPr>
        <dsp:cNvPr id="0" name=""/>
        <dsp:cNvSpPr/>
      </dsp:nvSpPr>
      <dsp:spPr>
        <a:xfrm rot="5400000">
          <a:off x="733522" y="1016690"/>
          <a:ext cx="899174" cy="10236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4E74D-A6DB-447E-9217-ADCB9FF08821}">
      <dsp:nvSpPr>
        <dsp:cNvPr id="0" name=""/>
        <dsp:cNvSpPr/>
      </dsp:nvSpPr>
      <dsp:spPr>
        <a:xfrm>
          <a:off x="495296" y="19936"/>
          <a:ext cx="1513681" cy="1059527"/>
        </a:xfrm>
        <a:prstGeom prst="roundRect">
          <a:avLst>
            <a:gd name="adj" fmla="val 16670"/>
          </a:avLst>
        </a:prstGeom>
        <a:solidFill>
          <a:srgbClr val="0E7FB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Review</a:t>
          </a:r>
          <a:endParaRPr lang="en-US" sz="2000" b="1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547027" y="71667"/>
        <a:ext cx="1410219" cy="956065"/>
      </dsp:txXfrm>
    </dsp:sp>
    <dsp:sp modelId="{336CD7D0-8CE7-45EB-AE89-0F3E8892F9AA}">
      <dsp:nvSpPr>
        <dsp:cNvPr id="0" name=""/>
        <dsp:cNvSpPr/>
      </dsp:nvSpPr>
      <dsp:spPr>
        <a:xfrm>
          <a:off x="2008977" y="120987"/>
          <a:ext cx="1100907" cy="856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7DE7B-E3FD-4C11-A6A5-3493B859B429}">
      <dsp:nvSpPr>
        <dsp:cNvPr id="0" name=""/>
        <dsp:cNvSpPr/>
      </dsp:nvSpPr>
      <dsp:spPr>
        <a:xfrm rot="5400000">
          <a:off x="1988525" y="2206889"/>
          <a:ext cx="899174" cy="10236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F3C0B-5872-4205-B7F0-4D75FC0084D2}">
      <dsp:nvSpPr>
        <dsp:cNvPr id="0" name=""/>
        <dsp:cNvSpPr/>
      </dsp:nvSpPr>
      <dsp:spPr>
        <a:xfrm>
          <a:off x="1750298" y="1210136"/>
          <a:ext cx="1513681" cy="1059527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Technical Response</a:t>
          </a:r>
          <a:endParaRPr lang="en-US" sz="2000" b="1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1802029" y="1261867"/>
        <a:ext cx="1410219" cy="956065"/>
      </dsp:txXfrm>
    </dsp:sp>
    <dsp:sp modelId="{60AF563D-3020-4624-A8F3-74B5B48C8A1A}">
      <dsp:nvSpPr>
        <dsp:cNvPr id="0" name=""/>
        <dsp:cNvSpPr/>
      </dsp:nvSpPr>
      <dsp:spPr>
        <a:xfrm>
          <a:off x="3263979" y="1311186"/>
          <a:ext cx="1100907" cy="856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EC272-CEC4-4E61-9E5E-DBD9F6FCF4D2}">
      <dsp:nvSpPr>
        <dsp:cNvPr id="0" name=""/>
        <dsp:cNvSpPr/>
      </dsp:nvSpPr>
      <dsp:spPr>
        <a:xfrm>
          <a:off x="3005301" y="2400335"/>
          <a:ext cx="1719102" cy="1059527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Coordinate with FAA</a:t>
          </a:r>
          <a:endParaRPr lang="en-US" sz="2000" b="1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3057032" y="2452066"/>
        <a:ext cx="1615640" cy="956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F0122-D8F6-44A8-963A-83060810B55B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83667-9D04-4E49-8A14-A8ED298AF2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0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83667-9D04-4E49-8A14-A8ED298AF24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8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5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23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22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12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84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6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6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0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7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5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 baseline="0"/>
            </a:lvl1pPr>
            <a:lvl2pPr>
              <a:defRPr b="1" i="0" baseline="0"/>
            </a:lvl2pPr>
            <a:lvl3pPr>
              <a:defRPr b="1" i="0" baseline="0"/>
            </a:lvl3pPr>
            <a:lvl4pPr>
              <a:defRPr b="1" i="0" baseline="0"/>
            </a:lvl4pPr>
            <a:lvl5pPr>
              <a:defRPr b="1" i="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1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10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92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0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14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0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6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8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6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3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7F44-51A1-4B0D-A5E6-397489B5F11F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F6E00-84A6-4D3B-92DE-7DA56195D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DC4D7-AE55-4383-BAE7-E126B897ABAD}" type="datetimeFigureOut">
              <a:rPr lang="en-US" smtClean="0"/>
              <a:t>7/28/2015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AAD8-2BC6-40BC-AD76-5805C4D91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2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94334" y="6858000"/>
            <a:ext cx="8779405" cy="811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600" b="1" dirty="0" smtClean="0">
              <a:latin typeface="Century Gothic" panose="020B0502020202020204" pitchFamily="34" charset="0"/>
            </a:endParaRPr>
          </a:p>
          <a:p>
            <a:pPr algn="l"/>
            <a:endParaRPr lang="en-US" sz="3600" b="1" dirty="0">
              <a:latin typeface="Century Gothic" panose="020B0502020202020204" pitchFamily="34" charset="0"/>
            </a:endParaRPr>
          </a:p>
          <a:p>
            <a:pPr algn="l"/>
            <a:endParaRPr lang="en-US" sz="3600" b="1" dirty="0" smtClean="0">
              <a:latin typeface="Century Gothic" panose="020B0502020202020204" pitchFamily="34" charset="0"/>
            </a:endParaRPr>
          </a:p>
          <a:p>
            <a:pPr algn="l"/>
            <a:r>
              <a:rPr lang="en-US" sz="3600" b="1" dirty="0" smtClean="0">
                <a:latin typeface="Century Gothic" panose="020B0502020202020204" pitchFamily="34" charset="0"/>
              </a:rPr>
              <a:t>Overview of FAA’s Southern California Metroplex Project</a:t>
            </a:r>
            <a:r>
              <a:rPr lang="en-US" sz="3600" dirty="0" smtClean="0">
                <a:latin typeface="Century Gothic" panose="020B0502020202020204" pitchFamily="34" charset="0"/>
              </a:rPr>
              <a:t/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/>
            </a:r>
            <a:br>
              <a:rPr lang="en-US" sz="3600" dirty="0" smtClean="0">
                <a:latin typeface="Century Gothic" panose="020B0502020202020204" pitchFamily="34" charset="0"/>
              </a:rPr>
            </a:br>
            <a:endParaRPr lang="en-US" sz="3600" dirty="0" smtClean="0">
              <a:latin typeface="Century Gothic" panose="020B0502020202020204" pitchFamily="34" charset="0"/>
            </a:endParaRPr>
          </a:p>
          <a:p>
            <a:pPr algn="l"/>
            <a:endParaRPr lang="en-US" sz="3600" dirty="0" smtClean="0">
              <a:latin typeface="Century Gothic" panose="020B0502020202020204" pitchFamily="34" charset="0"/>
            </a:endParaRPr>
          </a:p>
          <a:p>
            <a:pPr algn="l"/>
            <a:endParaRPr lang="en-US" sz="3200" dirty="0" smtClean="0">
              <a:latin typeface="Century Gothic" panose="020B0502020202020204" pitchFamily="34" charset="0"/>
            </a:endParaRPr>
          </a:p>
          <a:p>
            <a:pPr algn="l"/>
            <a:r>
              <a:rPr lang="en-US" sz="2800" dirty="0" smtClean="0">
                <a:latin typeface="Century Gothic" panose="020B0502020202020204" pitchFamily="34" charset="0"/>
              </a:rPr>
              <a:t>Paul </a:t>
            </a:r>
            <a:r>
              <a:rPr lang="en-US" sz="2800" dirty="0" err="1" smtClean="0">
                <a:latin typeface="Century Gothic" panose="020B0502020202020204" pitchFamily="34" charset="0"/>
              </a:rPr>
              <a:t>Dunholter</a:t>
            </a:r>
            <a:r>
              <a:rPr lang="en-US" sz="2800" dirty="0" smtClean="0">
                <a:latin typeface="Century Gothic" panose="020B0502020202020204" pitchFamily="34" charset="0"/>
              </a:rPr>
              <a:t>, P.E.</a:t>
            </a:r>
          </a:p>
          <a:p>
            <a:pPr algn="l"/>
            <a:r>
              <a:rPr lang="en-US" sz="2800" dirty="0" smtClean="0">
                <a:latin typeface="Century Gothic" panose="020B0502020202020204" pitchFamily="34" charset="0"/>
              </a:rPr>
              <a:t>Jim </a:t>
            </a:r>
            <a:r>
              <a:rPr lang="en-US" sz="2800" dirty="0" err="1" smtClean="0">
                <a:latin typeface="Century Gothic" panose="020B0502020202020204" pitchFamily="34" charset="0"/>
              </a:rPr>
              <a:t>Allerdice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pPr algn="l"/>
            <a:endParaRPr lang="en-US" sz="3600" dirty="0" smtClean="0">
              <a:latin typeface="Century Gothic" panose="020B0502020202020204" pitchFamily="34" charset="0"/>
            </a:endParaRPr>
          </a:p>
          <a:p>
            <a:pPr algn="l"/>
            <a:endParaRPr lang="en-US" sz="3600" dirty="0">
              <a:latin typeface="Century Gothic" panose="020B0502020202020204" pitchFamily="34" charset="0"/>
            </a:endParaRPr>
          </a:p>
          <a:p>
            <a:pPr algn="l"/>
            <a:endParaRPr lang="en-US" sz="3600" dirty="0" smtClean="0">
              <a:latin typeface="Century Gothic" panose="020B0502020202020204" pitchFamily="34" charset="0"/>
            </a:endParaRPr>
          </a:p>
          <a:p>
            <a:pPr algn="l"/>
            <a:r>
              <a:rPr lang="en-US" sz="3600" dirty="0" smtClean="0">
                <a:latin typeface="Century Gothic" panose="020B0502020202020204" pitchFamily="34" charset="0"/>
              </a:rPr>
              <a:t>July 23, 2015</a:t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/>
            </a:r>
            <a:br>
              <a:rPr lang="en-US" sz="3600" dirty="0" smtClean="0">
                <a:latin typeface="Century Gothic" panose="020B0502020202020204" pitchFamily="34" charset="0"/>
              </a:rPr>
            </a:br>
            <a:r>
              <a:rPr lang="en-US" sz="3600" dirty="0" smtClean="0">
                <a:latin typeface="Century Gothic" panose="020B0502020202020204" pitchFamily="34" charset="0"/>
              </a:rPr>
              <a:t/>
            </a:r>
            <a:br>
              <a:rPr lang="en-US" sz="3600" dirty="0" smtClean="0">
                <a:latin typeface="Century Gothic" panose="020B0502020202020204" pitchFamily="34" charset="0"/>
              </a:rPr>
            </a:br>
            <a:endParaRPr lang="en-US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t="8646" r="234" b="16484"/>
          <a:stretch/>
        </p:blipFill>
        <p:spPr>
          <a:xfrm>
            <a:off x="-38100" y="0"/>
            <a:ext cx="12230100" cy="686752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9150" y="268423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0" b="3461"/>
          <a:stretch/>
        </p:blipFill>
        <p:spPr>
          <a:xfrm>
            <a:off x="0" y="-9525"/>
            <a:ext cx="12268201" cy="68675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NextGen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38200" y="152808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Safely improve the efficiency of the</a:t>
            </a:r>
          </a:p>
          <a:p>
            <a:pPr marL="0" indent="0" algn="r">
              <a:buNone/>
            </a:pPr>
            <a:r>
              <a:rPr lang="en-US" dirty="0" smtClean="0"/>
              <a:t>National Airspace System (NAS) by</a:t>
            </a:r>
          </a:p>
          <a:p>
            <a:pPr marL="0" indent="0" algn="r">
              <a:buNone/>
            </a:pPr>
            <a:r>
              <a:rPr lang="en-US" dirty="0" smtClean="0"/>
              <a:t>improving efficiencies at metropolitan</a:t>
            </a:r>
          </a:p>
          <a:p>
            <a:pPr marL="0" indent="0" algn="r">
              <a:buNone/>
            </a:pPr>
            <a:r>
              <a:rPr lang="en-US" dirty="0" smtClean="0"/>
              <a:t>areas with complex air traffic flows</a:t>
            </a:r>
          </a:p>
          <a:p>
            <a:pPr marL="0" indent="0" algn="r">
              <a:buNone/>
            </a:pPr>
            <a:r>
              <a:rPr lang="en-US" dirty="0"/>
              <a:t>u</a:t>
            </a:r>
            <a:r>
              <a:rPr lang="en-US" dirty="0" smtClean="0"/>
              <a:t>sing integrated solutions.</a:t>
            </a:r>
            <a:r>
              <a:rPr lang="en-US" baseline="30000" dirty="0" smtClean="0"/>
              <a:t>1</a:t>
            </a:r>
          </a:p>
          <a:p>
            <a:pPr marL="0" indent="0" algn="r">
              <a:buNone/>
            </a:pPr>
            <a:endParaRPr lang="en-US" baseline="30000" dirty="0"/>
          </a:p>
          <a:p>
            <a:pPr marL="0" indent="0" algn="r">
              <a:buNone/>
            </a:pPr>
            <a:r>
              <a:rPr lang="en-US" sz="2000" baseline="30000" dirty="0" smtClean="0"/>
              <a:t>1</a:t>
            </a:r>
            <a:r>
              <a:rPr lang="en-US" dirty="0" smtClean="0"/>
              <a:t> </a:t>
            </a:r>
            <a:r>
              <a:rPr lang="en-US" sz="2000" dirty="0" smtClean="0"/>
              <a:t>FAA Presentation on 6/22/2015 OAPM SoCal Metroplex</a:t>
            </a:r>
            <a:endParaRPr lang="en-US" sz="2000" baseline="30000" dirty="0"/>
          </a:p>
        </p:txBody>
      </p:sp>
      <p:pic>
        <p:nvPicPr>
          <p:cNvPr id="2" name="metroplex_overview_v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443" y="5062654"/>
            <a:ext cx="1689916" cy="950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2907" y="4631635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Click image to see video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6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4935"/>
          <a:stretch/>
        </p:blipFill>
        <p:spPr>
          <a:xfrm>
            <a:off x="0" y="0"/>
            <a:ext cx="12192000" cy="6872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659" y="2481941"/>
            <a:ext cx="5500912" cy="4180115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2316" y="2601003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Metroplex projects provide benefits to Air</a:t>
            </a:r>
          </a:p>
          <a:p>
            <a:pPr marL="0" indent="0">
              <a:buNone/>
            </a:pPr>
            <a:r>
              <a:rPr lang="en-US" sz="2000" dirty="0" smtClean="0"/>
              <a:t>Traffic Control (ATC) by providing more</a:t>
            </a:r>
          </a:p>
          <a:p>
            <a:pPr marL="0" indent="0">
              <a:buNone/>
            </a:pPr>
            <a:r>
              <a:rPr lang="en-US" sz="2000" dirty="0"/>
              <a:t>o</a:t>
            </a:r>
            <a:r>
              <a:rPr lang="en-US" sz="2000" dirty="0" smtClean="0"/>
              <a:t>ptions for routing aircraft to increase</a:t>
            </a:r>
          </a:p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irspace and airport efficiency.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project benefits the traveling public by</a:t>
            </a:r>
          </a:p>
          <a:p>
            <a:pPr marL="0" indent="0">
              <a:buNone/>
            </a:pPr>
            <a:r>
              <a:rPr lang="en-US" sz="2000" dirty="0" smtClean="0"/>
              <a:t>reducing delays and enhancing safety.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Metroplex procedures benefit the airlines</a:t>
            </a:r>
          </a:p>
          <a:p>
            <a:pPr marL="0" indent="0">
              <a:buNone/>
            </a:pPr>
            <a:r>
              <a:rPr lang="en-US" sz="2000" dirty="0" smtClean="0"/>
              <a:t>by reducing fuel burn and emissions.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Metroplex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Southern California Metroplex reviews all airspace procedures at 21 metropolitan airports to determine how new satellite procedures can be best utilized.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Metroplex?</a:t>
            </a:r>
            <a:endParaRPr lang="en-US" dirty="0"/>
          </a:p>
        </p:txBody>
      </p:sp>
      <p:cxnSp>
        <p:nvCxnSpPr>
          <p:cNvPr id="4" name="Straight Connector 3"/>
          <p:cNvCxnSpPr>
            <a:stCxn id="7" idx="3"/>
            <a:endCxn id="8" idx="1"/>
          </p:cNvCxnSpPr>
          <p:nvPr/>
        </p:nvCxnSpPr>
        <p:spPr>
          <a:xfrm flipV="1">
            <a:off x="3349170" y="3350837"/>
            <a:ext cx="4038600" cy="35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525633" y="2633633"/>
            <a:ext cx="1441450" cy="1441450"/>
          </a:xfrm>
          <a:prstGeom prst="ellipse">
            <a:avLst/>
          </a:prstGeom>
          <a:solidFill>
            <a:srgbClr val="0E7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3882570" y="2763808"/>
            <a:ext cx="1179513" cy="1181100"/>
          </a:xfrm>
          <a:prstGeom prst="snip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2169658" y="2763808"/>
            <a:ext cx="1179512" cy="11811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iamond 7"/>
          <p:cNvSpPr/>
          <p:nvPr/>
        </p:nvSpPr>
        <p:spPr>
          <a:xfrm>
            <a:off x="7387770" y="2760287"/>
            <a:ext cx="1179512" cy="11811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53176" y="4082998"/>
            <a:ext cx="160020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673A0"/>
                </a:solidFill>
                <a:latin typeface="Trebuchet MS"/>
                <a:ea typeface="Open Sans" pitchFamily="34" charset="0"/>
                <a:cs typeface="Open Sans" pitchFamily="34" charset="0"/>
              </a:rPr>
              <a:t>Purpose</a:t>
            </a:r>
            <a:endParaRPr lang="en-US" sz="1600" b="1" dirty="0">
              <a:solidFill>
                <a:srgbClr val="0673A0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The goal of the </a:t>
            </a:r>
            <a:r>
              <a:rPr lang="en-US" sz="1400" dirty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M</a:t>
            </a:r>
            <a:r>
              <a:rPr lang="en-US" sz="14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etroplex project is to optimize air traffic procedures and airspace by upgrading from ground-based navigation systems to satellite-based systems</a:t>
            </a:r>
            <a:r>
              <a:rPr lang="en-US" sz="12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.</a:t>
            </a:r>
            <a:endParaRPr lang="en-US" sz="1200" dirty="0">
              <a:solidFill>
                <a:schemeClr val="bg1"/>
              </a:solidFill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959314" y="4073474"/>
            <a:ext cx="16002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4BB5C3"/>
                </a:solidFill>
                <a:latin typeface="Trebuchet MS"/>
                <a:ea typeface="Open Sans" pitchFamily="34" charset="0"/>
                <a:cs typeface="Open Sans" pitchFamily="34" charset="0"/>
              </a:rPr>
              <a:t>Sponsor</a:t>
            </a:r>
            <a:endParaRPr lang="en-US" sz="1600" b="1" dirty="0">
              <a:solidFill>
                <a:srgbClr val="4BB5C3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This  is the FAA’s project.  The Airport Authority has not been involved in identifying or evaluating changes to flight procedures. </a:t>
            </a:r>
            <a:endParaRPr lang="en-US" sz="1400" dirty="0">
              <a:solidFill>
                <a:schemeClr val="bg1"/>
              </a:solidFill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235370" y="3992682"/>
            <a:ext cx="160020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5A5E5"/>
                </a:solidFill>
                <a:latin typeface="Trebuchet MS"/>
                <a:ea typeface="Open Sans" pitchFamily="34" charset="0"/>
                <a:cs typeface="Open Sans" pitchFamily="34" charset="0"/>
              </a:rPr>
              <a:t>Comprehensive </a:t>
            </a:r>
            <a:endParaRPr lang="en-US" sz="1600" b="1" dirty="0">
              <a:solidFill>
                <a:srgbClr val="05A5E5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Historically, satellite procedures were developed one procedure at a time at each individual airport.  Metroplex projects are a comprehensive and strategic approach.  </a:t>
            </a:r>
            <a:endParaRPr lang="en-US" sz="1400" dirty="0">
              <a:solidFill>
                <a:schemeClr val="bg1"/>
              </a:solidFill>
              <a:latin typeface="Calibri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446258" y="4089349"/>
            <a:ext cx="160020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algn="ctr"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4BB5C3"/>
                </a:solidFill>
                <a:latin typeface="Trebuchet MS"/>
                <a:ea typeface="Open Sans" pitchFamily="34" charset="0"/>
                <a:cs typeface="Open Sans" pitchFamily="34" charset="0"/>
              </a:rPr>
              <a:t>Metroplex</a:t>
            </a:r>
            <a:endParaRPr lang="en-US" sz="1600" b="1" dirty="0">
              <a:solidFill>
                <a:srgbClr val="4BB5C3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algn="ctr"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/>
                <a:ea typeface="Open Sans" pitchFamily="34" charset="0"/>
                <a:cs typeface="Open Sans" pitchFamily="34" charset="0"/>
              </a:rPr>
              <a:t>A “Metroplex” is a geographical area covering several airports serving metropolitan areas such as Southern California.  </a:t>
            </a:r>
            <a:endParaRPr lang="en-US" sz="1400" dirty="0">
              <a:solidFill>
                <a:schemeClr val="bg1"/>
              </a:solidFill>
              <a:latin typeface="Calibri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4" name="Picture 2" descr="http://skypanintl.com/images/fa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36" y="3030559"/>
            <a:ext cx="665956" cy="66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2"/>
          <p:cNvSpPr>
            <a:spLocks noEditPoints="1"/>
          </p:cNvSpPr>
          <p:nvPr/>
        </p:nvSpPr>
        <p:spPr bwMode="auto">
          <a:xfrm>
            <a:off x="7712593" y="3083956"/>
            <a:ext cx="529866" cy="533762"/>
          </a:xfrm>
          <a:custGeom>
            <a:avLst/>
            <a:gdLst>
              <a:gd name="T0" fmla="*/ 0 w 120"/>
              <a:gd name="T1" fmla="*/ 225718 h 119"/>
              <a:gd name="T2" fmla="*/ 450850 w 120"/>
              <a:gd name="T3" fmla="*/ 225718 h 119"/>
              <a:gd name="T4" fmla="*/ 311838 w 120"/>
              <a:gd name="T5" fmla="*/ 86525 h 119"/>
              <a:gd name="T6" fmla="*/ 319352 w 120"/>
              <a:gd name="T7" fmla="*/ 52668 h 119"/>
              <a:gd name="T8" fmla="*/ 323109 w 120"/>
              <a:gd name="T9" fmla="*/ 101573 h 119"/>
              <a:gd name="T10" fmla="*/ 176583 w 120"/>
              <a:gd name="T11" fmla="*/ 285910 h 119"/>
              <a:gd name="T12" fmla="*/ 154040 w 120"/>
              <a:gd name="T13" fmla="*/ 327292 h 119"/>
              <a:gd name="T14" fmla="*/ 142769 w 120"/>
              <a:gd name="T15" fmla="*/ 353626 h 119"/>
              <a:gd name="T16" fmla="*/ 139012 w 120"/>
              <a:gd name="T17" fmla="*/ 410055 h 119"/>
              <a:gd name="T18" fmla="*/ 116470 w 120"/>
              <a:gd name="T19" fmla="*/ 368674 h 119"/>
              <a:gd name="T20" fmla="*/ 97684 w 120"/>
              <a:gd name="T21" fmla="*/ 331054 h 119"/>
              <a:gd name="T22" fmla="*/ 63870 w 120"/>
              <a:gd name="T23" fmla="*/ 304720 h 119"/>
              <a:gd name="T24" fmla="*/ 60113 w 120"/>
              <a:gd name="T25" fmla="*/ 252052 h 119"/>
              <a:gd name="T26" fmla="*/ 56356 w 120"/>
              <a:gd name="T27" fmla="*/ 221957 h 119"/>
              <a:gd name="T28" fmla="*/ 37571 w 120"/>
              <a:gd name="T29" fmla="*/ 199385 h 119"/>
              <a:gd name="T30" fmla="*/ 37571 w 120"/>
              <a:gd name="T31" fmla="*/ 165527 h 119"/>
              <a:gd name="T32" fmla="*/ 142769 w 120"/>
              <a:gd name="T33" fmla="*/ 75239 h 119"/>
              <a:gd name="T34" fmla="*/ 116470 w 120"/>
              <a:gd name="T35" fmla="*/ 71478 h 119"/>
              <a:gd name="T36" fmla="*/ 105198 w 120"/>
              <a:gd name="T37" fmla="*/ 94049 h 119"/>
              <a:gd name="T38" fmla="*/ 120227 w 120"/>
              <a:gd name="T39" fmla="*/ 101573 h 119"/>
              <a:gd name="T40" fmla="*/ 116470 w 120"/>
              <a:gd name="T41" fmla="*/ 90287 h 119"/>
              <a:gd name="T42" fmla="*/ 176583 w 120"/>
              <a:gd name="T43" fmla="*/ 109097 h 119"/>
              <a:gd name="T44" fmla="*/ 154040 w 120"/>
              <a:gd name="T45" fmla="*/ 124145 h 119"/>
              <a:gd name="T46" fmla="*/ 139012 w 120"/>
              <a:gd name="T47" fmla="*/ 131669 h 119"/>
              <a:gd name="T48" fmla="*/ 142769 w 120"/>
              <a:gd name="T49" fmla="*/ 158003 h 119"/>
              <a:gd name="T50" fmla="*/ 123984 w 120"/>
              <a:gd name="T51" fmla="*/ 180575 h 119"/>
              <a:gd name="T52" fmla="*/ 108955 w 120"/>
              <a:gd name="T53" fmla="*/ 188099 h 119"/>
              <a:gd name="T54" fmla="*/ 78899 w 120"/>
              <a:gd name="T55" fmla="*/ 180575 h 119"/>
              <a:gd name="T56" fmla="*/ 56356 w 120"/>
              <a:gd name="T57" fmla="*/ 203147 h 119"/>
              <a:gd name="T58" fmla="*/ 60113 w 120"/>
              <a:gd name="T59" fmla="*/ 218195 h 119"/>
              <a:gd name="T60" fmla="*/ 97684 w 120"/>
              <a:gd name="T61" fmla="*/ 233242 h 119"/>
              <a:gd name="T62" fmla="*/ 154040 w 120"/>
              <a:gd name="T63" fmla="*/ 248290 h 119"/>
              <a:gd name="T64" fmla="*/ 176583 w 120"/>
              <a:gd name="T65" fmla="*/ 285910 h 119"/>
              <a:gd name="T66" fmla="*/ 206640 w 120"/>
              <a:gd name="T67" fmla="*/ 79001 h 119"/>
              <a:gd name="T68" fmla="*/ 165312 w 120"/>
              <a:gd name="T69" fmla="*/ 52668 h 119"/>
              <a:gd name="T70" fmla="*/ 236696 w 120"/>
              <a:gd name="T71" fmla="*/ 33858 h 119"/>
              <a:gd name="T72" fmla="*/ 402008 w 120"/>
              <a:gd name="T73" fmla="*/ 229480 h 119"/>
              <a:gd name="T74" fmla="*/ 345652 w 120"/>
              <a:gd name="T75" fmla="*/ 379959 h 119"/>
              <a:gd name="T76" fmla="*/ 341895 w 120"/>
              <a:gd name="T77" fmla="*/ 342340 h 119"/>
              <a:gd name="T78" fmla="*/ 315595 w 120"/>
              <a:gd name="T79" fmla="*/ 300958 h 119"/>
              <a:gd name="T80" fmla="*/ 244210 w 120"/>
              <a:gd name="T81" fmla="*/ 252052 h 119"/>
              <a:gd name="T82" fmla="*/ 360680 w 120"/>
              <a:gd name="T83" fmla="*/ 206909 h 119"/>
              <a:gd name="T84" fmla="*/ 394494 w 120"/>
              <a:gd name="T85" fmla="*/ 180575 h 119"/>
              <a:gd name="T86" fmla="*/ 345652 w 120"/>
              <a:gd name="T87" fmla="*/ 146717 h 119"/>
              <a:gd name="T88" fmla="*/ 341895 w 120"/>
              <a:gd name="T89" fmla="*/ 191861 h 119"/>
              <a:gd name="T90" fmla="*/ 293053 w 120"/>
              <a:gd name="T91" fmla="*/ 184337 h 119"/>
              <a:gd name="T92" fmla="*/ 274267 w 120"/>
              <a:gd name="T93" fmla="*/ 161765 h 119"/>
              <a:gd name="T94" fmla="*/ 285538 w 120"/>
              <a:gd name="T95" fmla="*/ 127907 h 119"/>
              <a:gd name="T96" fmla="*/ 338138 w 120"/>
              <a:gd name="T97" fmla="*/ 131669 h 119"/>
              <a:gd name="T98" fmla="*/ 375708 w 120"/>
              <a:gd name="T99" fmla="*/ 131669 h 119"/>
              <a:gd name="T100" fmla="*/ 394494 w 120"/>
              <a:gd name="T101" fmla="*/ 116621 h 119"/>
              <a:gd name="T102" fmla="*/ 413279 w 120"/>
              <a:gd name="T103" fmla="*/ 210671 h 119"/>
              <a:gd name="T104" fmla="*/ 402008 w 120"/>
              <a:gd name="T105" fmla="*/ 229480 h 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20" h="119">
                <a:moveTo>
                  <a:pt x="60" y="0"/>
                </a:moveTo>
                <a:cubicBezTo>
                  <a:pt x="27" y="0"/>
                  <a:pt x="0" y="26"/>
                  <a:pt x="0" y="60"/>
                </a:cubicBezTo>
                <a:cubicBezTo>
                  <a:pt x="0" y="93"/>
                  <a:pt x="27" y="119"/>
                  <a:pt x="60" y="119"/>
                </a:cubicBezTo>
                <a:cubicBezTo>
                  <a:pt x="93" y="119"/>
                  <a:pt x="120" y="93"/>
                  <a:pt x="120" y="60"/>
                </a:cubicBezTo>
                <a:cubicBezTo>
                  <a:pt x="120" y="26"/>
                  <a:pt x="93" y="0"/>
                  <a:pt x="60" y="0"/>
                </a:cubicBezTo>
                <a:close/>
                <a:moveTo>
                  <a:pt x="83" y="23"/>
                </a:moveTo>
                <a:cubicBezTo>
                  <a:pt x="87" y="20"/>
                  <a:pt x="87" y="20"/>
                  <a:pt x="87" y="20"/>
                </a:cubicBezTo>
                <a:cubicBezTo>
                  <a:pt x="87" y="20"/>
                  <a:pt x="85" y="16"/>
                  <a:pt x="85" y="14"/>
                </a:cubicBezTo>
                <a:cubicBezTo>
                  <a:pt x="86" y="13"/>
                  <a:pt x="91" y="15"/>
                  <a:pt x="94" y="19"/>
                </a:cubicBezTo>
                <a:cubicBezTo>
                  <a:pt x="92" y="28"/>
                  <a:pt x="86" y="27"/>
                  <a:pt x="86" y="27"/>
                </a:cubicBezTo>
                <a:cubicBezTo>
                  <a:pt x="86" y="27"/>
                  <a:pt x="82" y="27"/>
                  <a:pt x="83" y="23"/>
                </a:cubicBezTo>
                <a:close/>
                <a:moveTo>
                  <a:pt x="47" y="76"/>
                </a:moveTo>
                <a:cubicBezTo>
                  <a:pt x="46" y="77"/>
                  <a:pt x="45" y="81"/>
                  <a:pt x="44" y="83"/>
                </a:cubicBezTo>
                <a:cubicBezTo>
                  <a:pt x="43" y="85"/>
                  <a:pt x="42" y="86"/>
                  <a:pt x="41" y="87"/>
                </a:cubicBezTo>
                <a:cubicBezTo>
                  <a:pt x="39" y="88"/>
                  <a:pt x="38" y="90"/>
                  <a:pt x="38" y="90"/>
                </a:cubicBezTo>
                <a:cubicBezTo>
                  <a:pt x="38" y="94"/>
                  <a:pt x="38" y="94"/>
                  <a:pt x="38" y="94"/>
                </a:cubicBezTo>
                <a:cubicBezTo>
                  <a:pt x="38" y="94"/>
                  <a:pt x="39" y="98"/>
                  <a:pt x="40" y="99"/>
                </a:cubicBezTo>
                <a:cubicBezTo>
                  <a:pt x="40" y="101"/>
                  <a:pt x="37" y="109"/>
                  <a:pt x="37" y="109"/>
                </a:cubicBezTo>
                <a:cubicBezTo>
                  <a:pt x="34" y="108"/>
                  <a:pt x="33" y="106"/>
                  <a:pt x="32" y="104"/>
                </a:cubicBezTo>
                <a:cubicBezTo>
                  <a:pt x="31" y="101"/>
                  <a:pt x="30" y="100"/>
                  <a:pt x="31" y="98"/>
                </a:cubicBezTo>
                <a:cubicBezTo>
                  <a:pt x="31" y="95"/>
                  <a:pt x="29" y="94"/>
                  <a:pt x="28" y="93"/>
                </a:cubicBezTo>
                <a:cubicBezTo>
                  <a:pt x="27" y="91"/>
                  <a:pt x="26" y="90"/>
                  <a:pt x="26" y="88"/>
                </a:cubicBezTo>
                <a:cubicBezTo>
                  <a:pt x="26" y="87"/>
                  <a:pt x="23" y="85"/>
                  <a:pt x="23" y="85"/>
                </a:cubicBezTo>
                <a:cubicBezTo>
                  <a:pt x="23" y="85"/>
                  <a:pt x="18" y="83"/>
                  <a:pt x="17" y="81"/>
                </a:cubicBezTo>
                <a:cubicBezTo>
                  <a:pt x="16" y="80"/>
                  <a:pt x="15" y="76"/>
                  <a:pt x="15" y="74"/>
                </a:cubicBezTo>
                <a:cubicBezTo>
                  <a:pt x="15" y="72"/>
                  <a:pt x="16" y="67"/>
                  <a:pt x="16" y="67"/>
                </a:cubicBezTo>
                <a:cubicBezTo>
                  <a:pt x="16" y="67"/>
                  <a:pt x="18" y="66"/>
                  <a:pt x="16" y="64"/>
                </a:cubicBezTo>
                <a:cubicBezTo>
                  <a:pt x="15" y="63"/>
                  <a:pt x="15" y="59"/>
                  <a:pt x="15" y="59"/>
                </a:cubicBezTo>
                <a:cubicBezTo>
                  <a:pt x="12" y="57"/>
                  <a:pt x="12" y="57"/>
                  <a:pt x="12" y="57"/>
                </a:cubicBezTo>
                <a:cubicBezTo>
                  <a:pt x="12" y="57"/>
                  <a:pt x="11" y="54"/>
                  <a:pt x="10" y="53"/>
                </a:cubicBezTo>
                <a:cubicBezTo>
                  <a:pt x="10" y="51"/>
                  <a:pt x="10" y="51"/>
                  <a:pt x="11" y="49"/>
                </a:cubicBezTo>
                <a:cubicBezTo>
                  <a:pt x="11" y="48"/>
                  <a:pt x="10" y="46"/>
                  <a:pt x="10" y="44"/>
                </a:cubicBezTo>
                <a:cubicBezTo>
                  <a:pt x="20" y="20"/>
                  <a:pt x="37" y="14"/>
                  <a:pt x="37" y="14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0"/>
                  <a:pt x="34" y="20"/>
                </a:cubicBezTo>
                <a:cubicBezTo>
                  <a:pt x="32" y="19"/>
                  <a:pt x="31" y="19"/>
                  <a:pt x="31" y="19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2"/>
                  <a:pt x="28" y="24"/>
                  <a:pt x="28" y="25"/>
                </a:cubicBezTo>
                <a:cubicBezTo>
                  <a:pt x="28" y="26"/>
                  <a:pt x="29" y="28"/>
                  <a:pt x="29" y="28"/>
                </a:cubicBezTo>
                <a:cubicBezTo>
                  <a:pt x="29" y="28"/>
                  <a:pt x="32" y="28"/>
                  <a:pt x="32" y="27"/>
                </a:cubicBezTo>
                <a:cubicBezTo>
                  <a:pt x="32" y="26"/>
                  <a:pt x="32" y="25"/>
                  <a:pt x="32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4" y="22"/>
                  <a:pt x="40" y="23"/>
                </a:cubicBezTo>
                <a:cubicBezTo>
                  <a:pt x="47" y="23"/>
                  <a:pt x="44" y="28"/>
                  <a:pt x="47" y="29"/>
                </a:cubicBezTo>
                <a:cubicBezTo>
                  <a:pt x="50" y="30"/>
                  <a:pt x="45" y="34"/>
                  <a:pt x="44" y="36"/>
                </a:cubicBezTo>
                <a:cubicBezTo>
                  <a:pt x="43" y="38"/>
                  <a:pt x="41" y="33"/>
                  <a:pt x="41" y="33"/>
                </a:cubicBezTo>
                <a:cubicBezTo>
                  <a:pt x="41" y="33"/>
                  <a:pt x="43" y="31"/>
                  <a:pt x="40" y="31"/>
                </a:cubicBezTo>
                <a:cubicBezTo>
                  <a:pt x="37" y="30"/>
                  <a:pt x="35" y="36"/>
                  <a:pt x="37" y="35"/>
                </a:cubicBezTo>
                <a:cubicBezTo>
                  <a:pt x="38" y="35"/>
                  <a:pt x="40" y="37"/>
                  <a:pt x="39" y="38"/>
                </a:cubicBezTo>
                <a:cubicBezTo>
                  <a:pt x="39" y="39"/>
                  <a:pt x="39" y="39"/>
                  <a:pt x="38" y="42"/>
                </a:cubicBezTo>
                <a:cubicBezTo>
                  <a:pt x="36" y="45"/>
                  <a:pt x="33" y="47"/>
                  <a:pt x="33" y="47"/>
                </a:cubicBezTo>
                <a:cubicBezTo>
                  <a:pt x="33" y="47"/>
                  <a:pt x="32" y="47"/>
                  <a:pt x="33" y="48"/>
                </a:cubicBezTo>
                <a:cubicBezTo>
                  <a:pt x="34" y="50"/>
                  <a:pt x="33" y="54"/>
                  <a:pt x="33" y="55"/>
                </a:cubicBezTo>
                <a:cubicBezTo>
                  <a:pt x="33" y="56"/>
                  <a:pt x="29" y="53"/>
                  <a:pt x="29" y="50"/>
                </a:cubicBezTo>
                <a:cubicBezTo>
                  <a:pt x="28" y="47"/>
                  <a:pt x="25" y="50"/>
                  <a:pt x="24" y="50"/>
                </a:cubicBezTo>
                <a:cubicBezTo>
                  <a:pt x="23" y="50"/>
                  <a:pt x="21" y="50"/>
                  <a:pt x="21" y="48"/>
                </a:cubicBezTo>
                <a:cubicBezTo>
                  <a:pt x="20" y="47"/>
                  <a:pt x="15" y="51"/>
                  <a:pt x="14" y="52"/>
                </a:cubicBezTo>
                <a:cubicBezTo>
                  <a:pt x="12" y="53"/>
                  <a:pt x="13" y="55"/>
                  <a:pt x="15" y="54"/>
                </a:cubicBezTo>
                <a:cubicBezTo>
                  <a:pt x="17" y="53"/>
                  <a:pt x="19" y="53"/>
                  <a:pt x="19" y="55"/>
                </a:cubicBezTo>
                <a:cubicBezTo>
                  <a:pt x="18" y="58"/>
                  <a:pt x="16" y="56"/>
                  <a:pt x="16" y="58"/>
                </a:cubicBezTo>
                <a:cubicBezTo>
                  <a:pt x="16" y="59"/>
                  <a:pt x="19" y="60"/>
                  <a:pt x="19" y="62"/>
                </a:cubicBezTo>
                <a:cubicBezTo>
                  <a:pt x="20" y="64"/>
                  <a:pt x="25" y="62"/>
                  <a:pt x="26" y="62"/>
                </a:cubicBezTo>
                <a:cubicBezTo>
                  <a:pt x="28" y="61"/>
                  <a:pt x="33" y="60"/>
                  <a:pt x="33" y="62"/>
                </a:cubicBezTo>
                <a:cubicBezTo>
                  <a:pt x="34" y="64"/>
                  <a:pt x="39" y="65"/>
                  <a:pt x="41" y="66"/>
                </a:cubicBezTo>
                <a:cubicBezTo>
                  <a:pt x="43" y="66"/>
                  <a:pt x="46" y="66"/>
                  <a:pt x="48" y="69"/>
                </a:cubicBezTo>
                <a:cubicBezTo>
                  <a:pt x="51" y="71"/>
                  <a:pt x="47" y="75"/>
                  <a:pt x="47" y="76"/>
                </a:cubicBezTo>
                <a:close/>
                <a:moveTo>
                  <a:pt x="59" y="13"/>
                </a:moveTo>
                <a:cubicBezTo>
                  <a:pt x="58" y="16"/>
                  <a:pt x="54" y="20"/>
                  <a:pt x="55" y="21"/>
                </a:cubicBezTo>
                <a:cubicBezTo>
                  <a:pt x="55" y="22"/>
                  <a:pt x="55" y="26"/>
                  <a:pt x="51" y="22"/>
                </a:cubicBezTo>
                <a:cubicBezTo>
                  <a:pt x="47" y="18"/>
                  <a:pt x="43" y="17"/>
                  <a:pt x="44" y="14"/>
                </a:cubicBezTo>
                <a:cubicBezTo>
                  <a:pt x="44" y="14"/>
                  <a:pt x="47" y="13"/>
                  <a:pt x="48" y="12"/>
                </a:cubicBezTo>
                <a:cubicBezTo>
                  <a:pt x="53" y="7"/>
                  <a:pt x="62" y="8"/>
                  <a:pt x="63" y="9"/>
                </a:cubicBezTo>
                <a:cubicBezTo>
                  <a:pt x="61" y="12"/>
                  <a:pt x="59" y="11"/>
                  <a:pt x="59" y="13"/>
                </a:cubicBezTo>
                <a:close/>
                <a:moveTo>
                  <a:pt x="107" y="61"/>
                </a:moveTo>
                <a:cubicBezTo>
                  <a:pt x="107" y="61"/>
                  <a:pt x="109" y="64"/>
                  <a:pt x="112" y="64"/>
                </a:cubicBezTo>
                <a:cubicBezTo>
                  <a:pt x="110" y="86"/>
                  <a:pt x="92" y="101"/>
                  <a:pt x="92" y="101"/>
                </a:cubicBezTo>
                <a:cubicBezTo>
                  <a:pt x="89" y="98"/>
                  <a:pt x="90" y="96"/>
                  <a:pt x="90" y="96"/>
                </a:cubicBezTo>
                <a:cubicBezTo>
                  <a:pt x="91" y="91"/>
                  <a:pt x="91" y="91"/>
                  <a:pt x="91" y="91"/>
                </a:cubicBezTo>
                <a:cubicBezTo>
                  <a:pt x="91" y="84"/>
                  <a:pt x="91" y="84"/>
                  <a:pt x="91" y="84"/>
                </a:cubicBezTo>
                <a:cubicBezTo>
                  <a:pt x="91" y="84"/>
                  <a:pt x="91" y="76"/>
                  <a:pt x="84" y="80"/>
                </a:cubicBezTo>
                <a:cubicBezTo>
                  <a:pt x="77" y="82"/>
                  <a:pt x="80" y="82"/>
                  <a:pt x="72" y="83"/>
                </a:cubicBezTo>
                <a:cubicBezTo>
                  <a:pt x="64" y="83"/>
                  <a:pt x="65" y="67"/>
                  <a:pt x="65" y="67"/>
                </a:cubicBezTo>
                <a:cubicBezTo>
                  <a:pt x="65" y="42"/>
                  <a:pt x="84" y="61"/>
                  <a:pt x="84" y="61"/>
                </a:cubicBezTo>
                <a:cubicBezTo>
                  <a:pt x="95" y="68"/>
                  <a:pt x="96" y="55"/>
                  <a:pt x="96" y="55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4" y="43"/>
                  <a:pt x="104" y="43"/>
                  <a:pt x="104" y="43"/>
                </a:cubicBezTo>
                <a:cubicBezTo>
                  <a:pt x="92" y="39"/>
                  <a:pt x="92" y="39"/>
                  <a:pt x="92" y="39"/>
                </a:cubicBezTo>
                <a:cubicBezTo>
                  <a:pt x="92" y="39"/>
                  <a:pt x="91" y="42"/>
                  <a:pt x="94" y="47"/>
                </a:cubicBezTo>
                <a:cubicBezTo>
                  <a:pt x="94" y="47"/>
                  <a:pt x="93" y="52"/>
                  <a:pt x="91" y="51"/>
                </a:cubicBezTo>
                <a:cubicBezTo>
                  <a:pt x="84" y="47"/>
                  <a:pt x="84" y="47"/>
                  <a:pt x="84" y="47"/>
                </a:cubicBezTo>
                <a:cubicBezTo>
                  <a:pt x="84" y="47"/>
                  <a:pt x="82" y="46"/>
                  <a:pt x="78" y="49"/>
                </a:cubicBezTo>
                <a:cubicBezTo>
                  <a:pt x="75" y="51"/>
                  <a:pt x="69" y="48"/>
                  <a:pt x="69" y="48"/>
                </a:cubicBezTo>
                <a:cubicBezTo>
                  <a:pt x="69" y="48"/>
                  <a:pt x="69" y="45"/>
                  <a:pt x="73" y="43"/>
                </a:cubicBezTo>
                <a:cubicBezTo>
                  <a:pt x="76" y="41"/>
                  <a:pt x="76" y="41"/>
                  <a:pt x="76" y="41"/>
                </a:cubicBezTo>
                <a:cubicBezTo>
                  <a:pt x="76" y="41"/>
                  <a:pt x="75" y="37"/>
                  <a:pt x="76" y="34"/>
                </a:cubicBezTo>
                <a:cubicBezTo>
                  <a:pt x="77" y="32"/>
                  <a:pt x="78" y="34"/>
                  <a:pt x="81" y="32"/>
                </a:cubicBezTo>
                <a:cubicBezTo>
                  <a:pt x="84" y="30"/>
                  <a:pt x="86" y="36"/>
                  <a:pt x="90" y="35"/>
                </a:cubicBezTo>
                <a:cubicBezTo>
                  <a:pt x="94" y="35"/>
                  <a:pt x="92" y="34"/>
                  <a:pt x="95" y="33"/>
                </a:cubicBezTo>
                <a:cubicBezTo>
                  <a:pt x="98" y="31"/>
                  <a:pt x="100" y="35"/>
                  <a:pt x="100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36"/>
                  <a:pt x="105" y="30"/>
                  <a:pt x="105" y="31"/>
                </a:cubicBezTo>
                <a:cubicBezTo>
                  <a:pt x="109" y="38"/>
                  <a:pt x="114" y="54"/>
                  <a:pt x="112" y="57"/>
                </a:cubicBezTo>
                <a:cubicBezTo>
                  <a:pt x="111" y="57"/>
                  <a:pt x="110" y="56"/>
                  <a:pt x="110" y="56"/>
                </a:cubicBezTo>
                <a:cubicBezTo>
                  <a:pt x="103" y="56"/>
                  <a:pt x="103" y="56"/>
                  <a:pt x="103" y="56"/>
                </a:cubicBezTo>
                <a:lnTo>
                  <a:pt x="107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23"/>
          <p:cNvSpPr>
            <a:spLocks/>
          </p:cNvSpPr>
          <p:nvPr/>
        </p:nvSpPr>
        <p:spPr bwMode="auto">
          <a:xfrm>
            <a:off x="5865358" y="3107185"/>
            <a:ext cx="762000" cy="447278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03" y="2935644"/>
            <a:ext cx="817645" cy="8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versus Satellite Navigation</a:t>
            </a:r>
            <a:endParaRPr lang="en-US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145460" y="1956035"/>
            <a:ext cx="2579914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Ground-based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navigation requires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point-to-point communication and routing.  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Satellite-based navigation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Procedures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provide efficient and direct routes for aircraft to reach their destinations. </a:t>
            </a:r>
          </a:p>
        </p:txBody>
      </p:sp>
      <p:pic>
        <p:nvPicPr>
          <p:cNvPr id="5" name="Content Placeholder 6" descr="C:\Users\cpj\Desktop\OAPM\Ch_1_Exhibits\Embedded Exhibits\Exhibit_1-5_Performanc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r="30588"/>
          <a:stretch/>
        </p:blipFill>
        <p:spPr bwMode="auto">
          <a:xfrm>
            <a:off x="1376133" y="1482484"/>
            <a:ext cx="6389915" cy="510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7709" y="6586299"/>
            <a:ext cx="3886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rebuchet MS" panose="020B0603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Source: Federal Aviation Administration </a:t>
            </a:r>
            <a:endParaRPr lang="en-US" sz="1000" b="1" dirty="0">
              <a:latin typeface="Trebuchet MS" panose="020B0603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30309" y="1807029"/>
            <a:ext cx="758824" cy="298013"/>
          </a:xfrm>
          <a:prstGeom prst="straightConnector1">
            <a:avLst/>
          </a:prstGeom>
          <a:ln w="50800">
            <a:solidFill>
              <a:srgbClr val="33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09721" y="1807029"/>
            <a:ext cx="379412" cy="1103085"/>
          </a:xfrm>
          <a:prstGeom prst="straightConnector1">
            <a:avLst/>
          </a:prstGeom>
          <a:ln w="50800">
            <a:solidFill>
              <a:srgbClr val="3333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vention_rn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8903" b="11111"/>
          <a:stretch>
            <a:fillRect/>
          </a:stretch>
        </p:blipFill>
        <p:spPr>
          <a:xfrm>
            <a:off x="10925831" y="5193331"/>
            <a:ext cx="1151732" cy="809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77556" y="4635156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Click image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see video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Metroplex Facts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26709" y="2194946"/>
            <a:ext cx="758825" cy="763587"/>
          </a:xfrm>
          <a:prstGeom prst="ellipse">
            <a:avLst/>
          </a:prstGeom>
          <a:solidFill>
            <a:srgbClr val="0E7FB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344283" y="2005590"/>
            <a:ext cx="286861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Satellite procedures have been utilized at SDIA for almost eight years. </a:t>
            </a:r>
            <a:endParaRPr lang="en-US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426709" y="3598691"/>
            <a:ext cx="758825" cy="7635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26709" y="5006634"/>
            <a:ext cx="758825" cy="7635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320642" y="4949845"/>
            <a:ext cx="286861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New procedures will create more precise and narrower flight paths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+mj-lt"/>
                <a:ea typeface="Open Sans" pitchFamily="34" charset="0"/>
                <a:cs typeface="Open Sans" pitchFamily="34" charset="0"/>
              </a:rPr>
              <a:t>.</a:t>
            </a:r>
            <a:endParaRPr lang="en-US" dirty="0">
              <a:solidFill>
                <a:schemeClr val="tx1">
                  <a:lumMod val="75000"/>
                </a:schemeClr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20642" y="3482158"/>
            <a:ext cx="286861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New procedures may include changes in flight paths and/or altitudes in certain areas. </a:t>
            </a:r>
            <a:endParaRPr lang="en-US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52287" y="2174886"/>
            <a:ext cx="758825" cy="763587"/>
          </a:xfrm>
          <a:prstGeom prst="ellipse">
            <a:avLst/>
          </a:prstGeom>
          <a:solidFill>
            <a:srgbClr val="0E7FB7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146220" y="2005590"/>
            <a:ext cx="286861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Residents under the concentrated flight path may experience more noise. </a:t>
            </a:r>
            <a:endParaRPr lang="en-US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52287" y="3581948"/>
            <a:ext cx="758825" cy="7635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52287" y="4989010"/>
            <a:ext cx="758825" cy="7635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146220" y="4811345"/>
            <a:ext cx="345248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The FAA is conducting an Environment Assessment (EA) on all Southern California Procedures. </a:t>
            </a:r>
            <a:endParaRPr lang="en-US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146220" y="3467426"/>
            <a:ext cx="2868612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pitchFamily="34" charset="0"/>
                <a:cs typeface="Open Sans" pitchFamily="34" charset="0"/>
              </a:rPr>
              <a:t>Changes in flight paths may result in exposing new areas to aircraft overflights. </a:t>
            </a:r>
            <a:endParaRPr lang="en-US" dirty="0">
              <a:solidFill>
                <a:schemeClr val="bg1"/>
              </a:solidFill>
              <a:latin typeface="+mj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Freeform 23"/>
          <p:cNvSpPr>
            <a:spLocks/>
          </p:cNvSpPr>
          <p:nvPr/>
        </p:nvSpPr>
        <p:spPr bwMode="auto">
          <a:xfrm>
            <a:off x="1563585" y="2432116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3"/>
          <p:cNvSpPr>
            <a:spLocks/>
          </p:cNvSpPr>
          <p:nvPr/>
        </p:nvSpPr>
        <p:spPr bwMode="auto">
          <a:xfrm>
            <a:off x="1563585" y="3830639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3"/>
          <p:cNvSpPr>
            <a:spLocks/>
          </p:cNvSpPr>
          <p:nvPr/>
        </p:nvSpPr>
        <p:spPr bwMode="auto">
          <a:xfrm>
            <a:off x="1561817" y="5258705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6387395" y="2441584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3"/>
          <p:cNvSpPr>
            <a:spLocks/>
          </p:cNvSpPr>
          <p:nvPr/>
        </p:nvSpPr>
        <p:spPr bwMode="auto">
          <a:xfrm>
            <a:off x="6387395" y="3849441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6387395" y="5244063"/>
            <a:ext cx="488608" cy="228600"/>
          </a:xfrm>
          <a:custGeom>
            <a:avLst/>
            <a:gdLst>
              <a:gd name="T0" fmla="*/ 102 w 682"/>
              <a:gd name="T1" fmla="*/ 3 h 319"/>
              <a:gd name="T2" fmla="*/ 197 w 682"/>
              <a:gd name="T3" fmla="*/ 96 h 319"/>
              <a:gd name="T4" fmla="*/ 253 w 682"/>
              <a:gd name="T5" fmla="*/ 116 h 319"/>
              <a:gd name="T6" fmla="*/ 363 w 682"/>
              <a:gd name="T7" fmla="*/ 128 h 319"/>
              <a:gd name="T8" fmla="*/ 402 w 682"/>
              <a:gd name="T9" fmla="*/ 43 h 319"/>
              <a:gd name="T10" fmla="*/ 429 w 682"/>
              <a:gd name="T11" fmla="*/ 49 h 319"/>
              <a:gd name="T12" fmla="*/ 441 w 682"/>
              <a:gd name="T13" fmla="*/ 137 h 319"/>
              <a:gd name="T14" fmla="*/ 584 w 682"/>
              <a:gd name="T15" fmla="*/ 161 h 319"/>
              <a:gd name="T16" fmla="*/ 673 w 682"/>
              <a:gd name="T17" fmla="*/ 227 h 319"/>
              <a:gd name="T18" fmla="*/ 616 w 682"/>
              <a:gd name="T19" fmla="*/ 247 h 319"/>
              <a:gd name="T20" fmla="*/ 499 w 682"/>
              <a:gd name="T21" fmla="*/ 238 h 319"/>
              <a:gd name="T22" fmla="*/ 435 w 682"/>
              <a:gd name="T23" fmla="*/ 227 h 319"/>
              <a:gd name="T24" fmla="*/ 382 w 682"/>
              <a:gd name="T25" fmla="*/ 230 h 319"/>
              <a:gd name="T26" fmla="*/ 265 w 682"/>
              <a:gd name="T27" fmla="*/ 252 h 319"/>
              <a:gd name="T28" fmla="*/ 331 w 682"/>
              <a:gd name="T29" fmla="*/ 279 h 319"/>
              <a:gd name="T30" fmla="*/ 309 w 682"/>
              <a:gd name="T31" fmla="*/ 316 h 319"/>
              <a:gd name="T32" fmla="*/ 248 w 682"/>
              <a:gd name="T33" fmla="*/ 283 h 319"/>
              <a:gd name="T34" fmla="*/ 229 w 682"/>
              <a:gd name="T35" fmla="*/ 259 h 319"/>
              <a:gd name="T36" fmla="*/ 34 w 682"/>
              <a:gd name="T37" fmla="*/ 306 h 319"/>
              <a:gd name="T38" fmla="*/ 0 w 682"/>
              <a:gd name="T39" fmla="*/ 299 h 319"/>
              <a:gd name="T40" fmla="*/ 265 w 682"/>
              <a:gd name="T41" fmla="*/ 207 h 319"/>
              <a:gd name="T42" fmla="*/ 176 w 682"/>
              <a:gd name="T43" fmla="*/ 165 h 319"/>
              <a:gd name="T44" fmla="*/ 38 w 682"/>
              <a:gd name="T45" fmla="*/ 196 h 319"/>
              <a:gd name="T46" fmla="*/ 16 w 682"/>
              <a:gd name="T47" fmla="*/ 190 h 319"/>
              <a:gd name="T48" fmla="*/ 134 w 682"/>
              <a:gd name="T49" fmla="*/ 146 h 319"/>
              <a:gd name="T50" fmla="*/ 116 w 682"/>
              <a:gd name="T51" fmla="*/ 132 h 319"/>
              <a:gd name="T52" fmla="*/ 118 w 682"/>
              <a:gd name="T53" fmla="*/ 103 h 319"/>
              <a:gd name="T54" fmla="*/ 82 w 682"/>
              <a:gd name="T55" fmla="*/ 0 h 319"/>
              <a:gd name="T56" fmla="*/ 102 w 682"/>
              <a:gd name="T57" fmla="*/ 3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" h="319">
                <a:moveTo>
                  <a:pt x="102" y="3"/>
                </a:moveTo>
                <a:cubicBezTo>
                  <a:pt x="102" y="3"/>
                  <a:pt x="179" y="88"/>
                  <a:pt x="197" y="96"/>
                </a:cubicBezTo>
                <a:cubicBezTo>
                  <a:pt x="215" y="105"/>
                  <a:pt x="253" y="116"/>
                  <a:pt x="253" y="116"/>
                </a:cubicBezTo>
                <a:cubicBezTo>
                  <a:pt x="363" y="128"/>
                  <a:pt x="363" y="128"/>
                  <a:pt x="363" y="128"/>
                </a:cubicBezTo>
                <a:cubicBezTo>
                  <a:pt x="402" y="43"/>
                  <a:pt x="402" y="43"/>
                  <a:pt x="402" y="43"/>
                </a:cubicBezTo>
                <a:cubicBezTo>
                  <a:pt x="429" y="49"/>
                  <a:pt x="429" y="49"/>
                  <a:pt x="429" y="49"/>
                </a:cubicBezTo>
                <a:cubicBezTo>
                  <a:pt x="441" y="137"/>
                  <a:pt x="441" y="137"/>
                  <a:pt x="441" y="137"/>
                </a:cubicBezTo>
                <a:cubicBezTo>
                  <a:pt x="441" y="137"/>
                  <a:pt x="563" y="154"/>
                  <a:pt x="584" y="161"/>
                </a:cubicBezTo>
                <a:cubicBezTo>
                  <a:pt x="606" y="168"/>
                  <a:pt x="682" y="206"/>
                  <a:pt x="673" y="227"/>
                </a:cubicBezTo>
                <a:cubicBezTo>
                  <a:pt x="664" y="247"/>
                  <a:pt x="632" y="245"/>
                  <a:pt x="616" y="247"/>
                </a:cubicBezTo>
                <a:cubicBezTo>
                  <a:pt x="600" y="249"/>
                  <a:pt x="518" y="240"/>
                  <a:pt x="499" y="238"/>
                </a:cubicBezTo>
                <a:cubicBezTo>
                  <a:pt x="480" y="235"/>
                  <a:pt x="438" y="227"/>
                  <a:pt x="435" y="227"/>
                </a:cubicBezTo>
                <a:cubicBezTo>
                  <a:pt x="433" y="228"/>
                  <a:pt x="385" y="231"/>
                  <a:pt x="382" y="230"/>
                </a:cubicBezTo>
                <a:cubicBezTo>
                  <a:pt x="379" y="230"/>
                  <a:pt x="265" y="252"/>
                  <a:pt x="265" y="252"/>
                </a:cubicBezTo>
                <a:cubicBezTo>
                  <a:pt x="265" y="252"/>
                  <a:pt x="331" y="272"/>
                  <a:pt x="331" y="279"/>
                </a:cubicBezTo>
                <a:cubicBezTo>
                  <a:pt x="332" y="287"/>
                  <a:pt x="321" y="319"/>
                  <a:pt x="309" y="316"/>
                </a:cubicBezTo>
                <a:cubicBezTo>
                  <a:pt x="297" y="314"/>
                  <a:pt x="248" y="291"/>
                  <a:pt x="248" y="283"/>
                </a:cubicBezTo>
                <a:cubicBezTo>
                  <a:pt x="248" y="275"/>
                  <a:pt x="232" y="261"/>
                  <a:pt x="229" y="259"/>
                </a:cubicBezTo>
                <a:cubicBezTo>
                  <a:pt x="225" y="258"/>
                  <a:pt x="34" y="306"/>
                  <a:pt x="34" y="306"/>
                </a:cubicBezTo>
                <a:cubicBezTo>
                  <a:pt x="0" y="299"/>
                  <a:pt x="0" y="299"/>
                  <a:pt x="0" y="299"/>
                </a:cubicBezTo>
                <a:cubicBezTo>
                  <a:pt x="0" y="299"/>
                  <a:pt x="262" y="214"/>
                  <a:pt x="265" y="207"/>
                </a:cubicBezTo>
                <a:cubicBezTo>
                  <a:pt x="268" y="201"/>
                  <a:pt x="176" y="165"/>
                  <a:pt x="176" y="165"/>
                </a:cubicBezTo>
                <a:cubicBezTo>
                  <a:pt x="38" y="196"/>
                  <a:pt x="38" y="196"/>
                  <a:pt x="38" y="196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4" y="146"/>
                  <a:pt x="118" y="144"/>
                  <a:pt x="116" y="132"/>
                </a:cubicBezTo>
                <a:cubicBezTo>
                  <a:pt x="114" y="121"/>
                  <a:pt x="117" y="111"/>
                  <a:pt x="118" y="103"/>
                </a:cubicBezTo>
                <a:cubicBezTo>
                  <a:pt x="119" y="95"/>
                  <a:pt x="82" y="0"/>
                  <a:pt x="82" y="0"/>
                </a:cubicBezTo>
                <a:lnTo>
                  <a:pt x="102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Metroplex Departures West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8125" y="6286499"/>
            <a:ext cx="843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Note: No new Metroplex procedures create noise impacts within the 65 dB CNEL.  It may increase Single Event Noise levels in certain areas.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070068" y="1610944"/>
            <a:ext cx="2667000" cy="214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4BACC6"/>
                </a:solidFill>
                <a:latin typeface="+mj-lt"/>
                <a:ea typeface="Open Sans" pitchFamily="34" charset="0"/>
                <a:cs typeface="Open Sans" pitchFamily="34" charset="0"/>
              </a:rPr>
              <a:t>Western Departures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Changes </a:t>
            </a:r>
            <a:r>
              <a:rPr lang="en-US" sz="1400" dirty="0">
                <a:solidFill>
                  <a:schemeClr val="bg1"/>
                </a:solidFill>
              </a:rPr>
              <a:t>to the </a:t>
            </a:r>
            <a:r>
              <a:rPr lang="en-US" sz="1400" dirty="0" smtClean="0">
                <a:solidFill>
                  <a:schemeClr val="bg1"/>
                </a:solidFill>
              </a:rPr>
              <a:t>departure procedures call </a:t>
            </a:r>
            <a:r>
              <a:rPr lang="en-US" sz="1400" dirty="0">
                <a:solidFill>
                  <a:schemeClr val="bg1"/>
                </a:solidFill>
              </a:rPr>
              <a:t>for aircraft to make a tighter turn and bring all planes closer to the Point Loma Peninsula than they do today</a:t>
            </a:r>
            <a:r>
              <a:rPr lang="en-US" sz="1400" dirty="0" smtClean="0"/>
              <a:t>.</a:t>
            </a:r>
            <a:endParaRPr lang="en-US" sz="1400" dirty="0"/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 smtClean="0">
              <a:solidFill>
                <a:schemeClr val="tx1">
                  <a:lumMod val="7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chemeClr val="tx1">
                  <a:lumMod val="7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41543" y="4167172"/>
            <a:ext cx="240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= Departing flight tracks today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= Satellite-based flight procedure corridor for arrivals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98643" y="4414022"/>
            <a:ext cx="3429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098643" y="5126370"/>
            <a:ext cx="342900" cy="0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an_departuresW_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08" y="1529968"/>
            <a:ext cx="7285463" cy="4455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1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Metroplex Arrivals East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088" y="6282418"/>
            <a:ext cx="848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Note: No new Metroplex procedures create noise impacts within the 65 dB CNEL.  It may increase Single Event Noise levels in certain areas. 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106807" y="1617012"/>
            <a:ext cx="26670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4BACC6"/>
                </a:solidFill>
                <a:latin typeface="+mj-lt"/>
                <a:ea typeface="Open Sans" pitchFamily="34" charset="0"/>
                <a:cs typeface="Open Sans" pitchFamily="34" charset="0"/>
              </a:rPr>
              <a:t>Eastern Arrivals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  <a:ea typeface="Open Sans" pitchFamily="34" charset="0"/>
                <a:cs typeface="Open Sans" pitchFamily="34" charset="0"/>
              </a:rPr>
              <a:t>Location of navigation points for aircraft arriving into San Diego have slight changes that could alter flight paths. 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/>
              </a:solidFill>
              <a:latin typeface="+mn-lt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  <a:ea typeface="Open Sans" pitchFamily="34" charset="0"/>
                <a:cs typeface="Open Sans" pitchFamily="34" charset="0"/>
              </a:rPr>
              <a:t>The flight corridor that was once dispersed will ultimately (after many years) be concentrated into a narrow and precise corridor. 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Open Sans" pitchFamily="34" charset="0"/>
                <a:cs typeface="Open Sans" pitchFamily="34" charset="0"/>
              </a:rPr>
              <a:t> </a:t>
            </a: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solidFill>
                <a:schemeClr val="tx1">
                  <a:lumMod val="75000"/>
                </a:schemeClr>
              </a:solidFill>
              <a:latin typeface="+mn-l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4007" y="4604647"/>
            <a:ext cx="2400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= Arriving flight tracks today</a:t>
            </a:r>
          </a:p>
          <a:p>
            <a:endParaRPr lang="en-US" sz="1400" dirty="0" smtClean="0"/>
          </a:p>
          <a:p>
            <a:r>
              <a:rPr lang="en-US" sz="1400" dirty="0" smtClean="0"/>
              <a:t>= Satellite-based flight procedure corridor for arrivals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21107" y="4815568"/>
            <a:ext cx="3429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221107" y="5585066"/>
            <a:ext cx="342900" cy="0"/>
          </a:xfrm>
          <a:prstGeom prst="line">
            <a:avLst/>
          </a:prstGeom>
          <a:ln w="762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an_arrivalsNW_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589" y="1556025"/>
            <a:ext cx="7472325" cy="4569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8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Action Items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7099373"/>
              </p:ext>
            </p:extLst>
          </p:nvPr>
        </p:nvGraphicFramePr>
        <p:xfrm>
          <a:off x="1291318" y="1893722"/>
          <a:ext cx="5219700" cy="347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977743" y="920185"/>
            <a:ext cx="257175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 anchor="ctr">
            <a:spAutoFit/>
          </a:bodyPr>
          <a:lstStyle/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Trebuchet MS"/>
                <a:ea typeface="Open Sans Semibold" pitchFamily="34" charset="0"/>
                <a:cs typeface="Open Sans Semibold" pitchFamily="34" charset="0"/>
              </a:rPr>
              <a:t>Airport Staff and Consultants are currently reviewing the technical aspects of the proposed SoCal Metroplex Procedures.</a:t>
            </a:r>
            <a:endParaRPr lang="en-US" sz="1400" dirty="0">
              <a:solidFill>
                <a:schemeClr val="bg1"/>
              </a:solidFill>
              <a:latin typeface="Trebuchet MS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977742" y="2090798"/>
            <a:ext cx="2809875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Trebuchet MS"/>
                <a:ea typeface="Open Sans" pitchFamily="34" charset="0"/>
                <a:cs typeface="Open Sans" pitchFamily="34" charset="0"/>
              </a:rPr>
              <a:t>Technical Response</a:t>
            </a:r>
            <a:endParaRPr lang="en-US" sz="1400" b="1" dirty="0">
              <a:solidFill>
                <a:srgbClr val="0070C0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latin typeface="Century Gothic (Body)"/>
              </a:rPr>
              <a:t>A response is being prepared that will identify specific noise abatement goals and issues that we would like the FAA Metroplex Team to consider in their design.</a:t>
            </a:r>
            <a:endParaRPr lang="en-US" sz="1200" dirty="0">
              <a:solidFill>
                <a:srgbClr val="3F3F3F">
                  <a:lumMod val="75000"/>
                </a:srgbClr>
              </a:solidFill>
              <a:latin typeface="Century Gothic (Body)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977741" y="3614292"/>
            <a:ext cx="2809875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A2C851"/>
                </a:solidFill>
                <a:latin typeface="Trebuchet MS"/>
                <a:ea typeface="Open Sans" pitchFamily="34" charset="0"/>
                <a:cs typeface="Open Sans" pitchFamily="34" charset="0"/>
              </a:rPr>
              <a:t>Coordination with FAA</a:t>
            </a:r>
            <a:endParaRPr lang="en-US" sz="1400" b="1" dirty="0">
              <a:solidFill>
                <a:srgbClr val="A2C851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Century Gothic (Body)"/>
                <a:ea typeface="Open Sans" pitchFamily="34" charset="0"/>
                <a:cs typeface="Open Sans" pitchFamily="34" charset="0"/>
              </a:rPr>
              <a:t>As much as it is feasible, staff will coordinate with the FAA to implement any of the measures in our technical response. </a:t>
            </a:r>
            <a:endParaRPr lang="en-US" sz="1200" dirty="0">
              <a:solidFill>
                <a:schemeClr val="bg1"/>
              </a:solidFill>
              <a:latin typeface="Century Gothic (Body)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892" y="4295536"/>
            <a:ext cx="2375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Public comment on the FAA’s EA has been extended until September 8, 2015. </a:t>
            </a:r>
            <a:endParaRPr lang="en-US" sz="1400" i="1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977741" y="4839631"/>
            <a:ext cx="2809875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tIns="22860" rIns="45720" bIns="22860">
            <a:spAutoFit/>
          </a:bodyPr>
          <a:lstStyle/>
          <a:p>
            <a:pPr defTabSz="1088232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45C1A4"/>
                </a:solidFill>
                <a:latin typeface="Trebuchet MS"/>
                <a:ea typeface="Open Sans" pitchFamily="34" charset="0"/>
                <a:cs typeface="Open Sans" pitchFamily="34" charset="0"/>
              </a:rPr>
              <a:t>Information to Public</a:t>
            </a:r>
            <a:endParaRPr lang="en-US" sz="1400" b="1" dirty="0">
              <a:solidFill>
                <a:srgbClr val="45C1A4"/>
              </a:solidFill>
              <a:latin typeface="Trebuchet MS"/>
              <a:ea typeface="Open Sans" pitchFamily="34" charset="0"/>
              <a:cs typeface="Open Sans" pitchFamily="34" charset="0"/>
            </a:endParaRPr>
          </a:p>
          <a:p>
            <a:pPr defTabSz="1088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Century Gothic (Body)"/>
                <a:ea typeface="Open Sans" pitchFamily="34" charset="0"/>
                <a:cs typeface="Open Sans" pitchFamily="34" charset="0"/>
              </a:rPr>
              <a:t>The FAA has a website with all documentation, which is updated as new information becomes available. </a:t>
            </a:r>
            <a:endParaRPr lang="en-US" sz="1200" dirty="0">
              <a:solidFill>
                <a:schemeClr val="bg1"/>
              </a:solidFill>
              <a:latin typeface="Century Gothic (Body)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idgeNet International">
      <a:dk1>
        <a:srgbClr val="F2F2F2"/>
      </a:dk1>
      <a:lt1>
        <a:srgbClr val="FFFFFF"/>
      </a:lt1>
      <a:dk2>
        <a:srgbClr val="DFDFD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622</Words>
  <Application>Microsoft Office PowerPoint</Application>
  <PresentationFormat>Custom</PresentationFormat>
  <Paragraphs>88</Paragraphs>
  <Slides>10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Custom Design</vt:lpstr>
      <vt:lpstr>PowerPoint Presentation</vt:lpstr>
      <vt:lpstr>NextGen</vt:lpstr>
      <vt:lpstr>Benefits of Metroplex Projects</vt:lpstr>
      <vt:lpstr>What is the Metroplex?</vt:lpstr>
      <vt:lpstr>Ground versus Satellite Navigation</vt:lpstr>
      <vt:lpstr>Metroplex Facts</vt:lpstr>
      <vt:lpstr>Review of Metroplex Departures West</vt:lpstr>
      <vt:lpstr>Review of Metroplex Arrivals East</vt:lpstr>
      <vt:lpstr>Staff Action Items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W. Cook</dc:creator>
  <cp:lastModifiedBy>SDCRAA</cp:lastModifiedBy>
  <cp:revision>129</cp:revision>
  <dcterms:created xsi:type="dcterms:W3CDTF">2013-10-01T22:53:21Z</dcterms:created>
  <dcterms:modified xsi:type="dcterms:W3CDTF">2015-07-28T16:27:41Z</dcterms:modified>
</cp:coreProperties>
</file>